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85"/>
  </p:notesMasterIdLst>
  <p:sldIdLst>
    <p:sldId id="270" r:id="rId2"/>
    <p:sldId id="266" r:id="rId3"/>
    <p:sldId id="271" r:id="rId4"/>
    <p:sldId id="272" r:id="rId5"/>
    <p:sldId id="273"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 id="294" r:id="rId27"/>
    <p:sldId id="295" r:id="rId28"/>
    <p:sldId id="308" r:id="rId29"/>
    <p:sldId id="306" r:id="rId30"/>
    <p:sldId id="305" r:id="rId31"/>
    <p:sldId id="296" r:id="rId32"/>
    <p:sldId id="297" r:id="rId33"/>
    <p:sldId id="298" r:id="rId34"/>
    <p:sldId id="299" r:id="rId35"/>
    <p:sldId id="300" r:id="rId36"/>
    <p:sldId id="301" r:id="rId37"/>
    <p:sldId id="302" r:id="rId38"/>
    <p:sldId id="303" r:id="rId39"/>
    <p:sldId id="304"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1" r:id="rId82"/>
    <p:sldId id="352" r:id="rId83"/>
    <p:sldId id="353" r:id="rId84"/>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130" autoAdjust="0"/>
    <p:restoredTop sz="87621" autoAdjust="0"/>
  </p:normalViewPr>
  <p:slideViewPr>
    <p:cSldViewPr>
      <p:cViewPr>
        <p:scale>
          <a:sx n="66" d="100"/>
          <a:sy n="66" d="100"/>
        </p:scale>
        <p:origin x="-1392" y="-40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2/25/2016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2/25/2016</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2/25/2016</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2/25/2016</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2/25/2016</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2/25/2016</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2/25/2016</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8" name="Text Placeholder 2"/>
          <p:cNvSpPr>
            <a:spLocks noGrp="1"/>
          </p:cNvSpPr>
          <p:nvPr>
            <p:ph type="body" idx="1" hasCustomPrompt="1"/>
          </p:nvPr>
        </p:nvSpPr>
        <p:spPr>
          <a:xfrm>
            <a:off x="611560" y="1491630"/>
            <a:ext cx="7123113" cy="1254919"/>
          </a:xfrm>
        </p:spPr>
        <p:txBody>
          <a:bodyPr anchor="t">
            <a:normAutofit/>
          </a:bodyPr>
          <a:lstStyle>
            <a:lvl1pPr>
              <a:buNone/>
              <a:defRPr sz="24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dirty="0" smtClean="0"/>
              <a:t>Click to edit Content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2/25/2016</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2/25/2016</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2/25/2016</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2/25/2016</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5720" y="483518"/>
            <a:ext cx="8592148" cy="221599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13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Rounded MT Bold" pitchFamily="34" charset="0"/>
              </a:rPr>
              <a:t>Software</a:t>
            </a:r>
            <a:endParaRPr lang="en-US" sz="13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Arial Rounded MT Bold" pitchFamily="34" charset="0"/>
            </a:endParaRPr>
          </a:p>
        </p:txBody>
      </p:sp>
      <p:sp>
        <p:nvSpPr>
          <p:cNvPr id="4" name="Rectangle 3"/>
          <p:cNvSpPr/>
          <p:nvPr/>
        </p:nvSpPr>
        <p:spPr>
          <a:xfrm>
            <a:off x="2453284" y="1892995"/>
            <a:ext cx="5166800" cy="1862048"/>
          </a:xfrm>
          <a:prstGeom prst="rect">
            <a:avLst/>
          </a:prstGeom>
          <a:noFill/>
        </p:spPr>
        <p:txBody>
          <a:bodyPr wrap="none" lIns="91440" tIns="45720" rIns="91440" bIns="45720">
            <a:spAutoFit/>
          </a:bodyPr>
          <a:lstStyle/>
          <a:p>
            <a:pPr algn="ctr"/>
            <a:r>
              <a:rPr lang="en-US" sz="11500" b="1"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Rounded MT Bold" pitchFamily="34" charset="0"/>
              </a:rPr>
              <a:t>Design</a:t>
            </a:r>
            <a:endParaRPr lang="en-US" sz="115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Arial Rounded MT Bold"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9218" name="Picture 2"/>
          <p:cNvPicPr>
            <a:picLocks noChangeAspect="1" noChangeArrowheads="1"/>
          </p:cNvPicPr>
          <p:nvPr/>
        </p:nvPicPr>
        <p:blipFill>
          <a:blip r:embed="rId2"/>
          <a:srcRect/>
          <a:stretch>
            <a:fillRect/>
          </a:stretch>
        </p:blipFill>
        <p:spPr bwMode="auto">
          <a:xfrm>
            <a:off x="385763" y="1447800"/>
            <a:ext cx="8372475" cy="2247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42" name="Picture 2"/>
          <p:cNvPicPr>
            <a:picLocks noChangeAspect="1" noChangeArrowheads="1"/>
          </p:cNvPicPr>
          <p:nvPr/>
        </p:nvPicPr>
        <p:blipFill>
          <a:blip r:embed="rId2"/>
          <a:srcRect/>
          <a:stretch>
            <a:fillRect/>
          </a:stretch>
        </p:blipFill>
        <p:spPr bwMode="auto">
          <a:xfrm>
            <a:off x="595314" y="1458952"/>
            <a:ext cx="7691462" cy="30416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1266" name="Picture 2"/>
          <p:cNvPicPr>
            <a:picLocks noChangeAspect="1" noChangeArrowheads="1"/>
          </p:cNvPicPr>
          <p:nvPr/>
        </p:nvPicPr>
        <p:blipFill>
          <a:blip r:embed="rId2"/>
          <a:srcRect/>
          <a:stretch>
            <a:fillRect/>
          </a:stretch>
        </p:blipFill>
        <p:spPr bwMode="auto">
          <a:xfrm>
            <a:off x="677327" y="1357304"/>
            <a:ext cx="6323565" cy="37623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2290" name="Picture 2"/>
          <p:cNvPicPr>
            <a:picLocks noChangeAspect="1" noChangeArrowheads="1"/>
          </p:cNvPicPr>
          <p:nvPr/>
        </p:nvPicPr>
        <p:blipFill>
          <a:blip r:embed="rId2"/>
          <a:srcRect/>
          <a:stretch>
            <a:fillRect/>
          </a:stretch>
        </p:blipFill>
        <p:spPr bwMode="auto">
          <a:xfrm>
            <a:off x="1571604" y="1404991"/>
            <a:ext cx="5643602" cy="36493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3314" name="Picture 2"/>
          <p:cNvPicPr>
            <a:picLocks noChangeAspect="1" noChangeArrowheads="1"/>
          </p:cNvPicPr>
          <p:nvPr/>
        </p:nvPicPr>
        <p:blipFill>
          <a:blip r:embed="rId2"/>
          <a:srcRect/>
          <a:stretch>
            <a:fillRect/>
          </a:stretch>
        </p:blipFill>
        <p:spPr bwMode="auto">
          <a:xfrm>
            <a:off x="638177" y="1413136"/>
            <a:ext cx="6934219" cy="3373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4338" name="Picture 2"/>
          <p:cNvPicPr>
            <a:picLocks noChangeAspect="1" noChangeArrowheads="1"/>
          </p:cNvPicPr>
          <p:nvPr/>
        </p:nvPicPr>
        <p:blipFill>
          <a:blip r:embed="rId2"/>
          <a:srcRect/>
          <a:stretch>
            <a:fillRect/>
          </a:stretch>
        </p:blipFill>
        <p:spPr bwMode="auto">
          <a:xfrm>
            <a:off x="661990" y="1357304"/>
            <a:ext cx="6053150" cy="36953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5362" name="Picture 2"/>
          <p:cNvPicPr>
            <a:picLocks noChangeAspect="1" noChangeArrowheads="1"/>
          </p:cNvPicPr>
          <p:nvPr/>
        </p:nvPicPr>
        <p:blipFill>
          <a:blip r:embed="rId2"/>
          <a:srcRect/>
          <a:stretch>
            <a:fillRect/>
          </a:stretch>
        </p:blipFill>
        <p:spPr bwMode="auto">
          <a:xfrm>
            <a:off x="1271595" y="1357304"/>
            <a:ext cx="5943611" cy="36991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6386" name="Picture 2"/>
          <p:cNvPicPr>
            <a:picLocks noChangeAspect="1" noChangeArrowheads="1"/>
          </p:cNvPicPr>
          <p:nvPr/>
        </p:nvPicPr>
        <p:blipFill>
          <a:blip r:embed="rId2"/>
          <a:srcRect/>
          <a:stretch>
            <a:fillRect/>
          </a:stretch>
        </p:blipFill>
        <p:spPr bwMode="auto">
          <a:xfrm>
            <a:off x="690566" y="1397168"/>
            <a:ext cx="7024706" cy="36093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7410" name="Picture 2"/>
          <p:cNvPicPr>
            <a:picLocks noChangeAspect="1" noChangeArrowheads="1"/>
          </p:cNvPicPr>
          <p:nvPr/>
        </p:nvPicPr>
        <p:blipFill>
          <a:blip r:embed="rId2"/>
          <a:srcRect/>
          <a:stretch>
            <a:fillRect/>
          </a:stretch>
        </p:blipFill>
        <p:spPr bwMode="auto">
          <a:xfrm>
            <a:off x="600078" y="1285866"/>
            <a:ext cx="6543690" cy="3829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8434" name="Picture 2"/>
          <p:cNvPicPr>
            <a:picLocks noChangeAspect="1" noChangeArrowheads="1"/>
          </p:cNvPicPr>
          <p:nvPr/>
        </p:nvPicPr>
        <p:blipFill>
          <a:blip r:embed="rId2"/>
          <a:srcRect/>
          <a:stretch>
            <a:fillRect/>
          </a:stretch>
        </p:blipFill>
        <p:spPr bwMode="auto">
          <a:xfrm>
            <a:off x="2214546" y="1340283"/>
            <a:ext cx="4929222" cy="38032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7" name="Picture 3"/>
          <p:cNvPicPr>
            <a:picLocks noChangeAspect="1" noChangeArrowheads="1"/>
          </p:cNvPicPr>
          <p:nvPr/>
        </p:nvPicPr>
        <p:blipFill>
          <a:blip r:embed="rId2"/>
          <a:srcRect/>
          <a:stretch>
            <a:fillRect/>
          </a:stretch>
        </p:blipFill>
        <p:spPr bwMode="auto">
          <a:xfrm>
            <a:off x="657226" y="1480016"/>
            <a:ext cx="7129484" cy="30919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9458" name="Picture 2"/>
          <p:cNvPicPr>
            <a:picLocks noChangeAspect="1" noChangeArrowheads="1"/>
          </p:cNvPicPr>
          <p:nvPr/>
        </p:nvPicPr>
        <p:blipFill>
          <a:blip r:embed="rId2"/>
          <a:srcRect/>
          <a:stretch>
            <a:fillRect/>
          </a:stretch>
        </p:blipFill>
        <p:spPr bwMode="auto">
          <a:xfrm>
            <a:off x="628683" y="1446582"/>
            <a:ext cx="7800969" cy="19824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482" name="Picture 2"/>
          <p:cNvPicPr>
            <a:picLocks noChangeAspect="1" noChangeArrowheads="1"/>
          </p:cNvPicPr>
          <p:nvPr/>
        </p:nvPicPr>
        <p:blipFill>
          <a:blip r:embed="rId2"/>
          <a:srcRect/>
          <a:stretch>
            <a:fillRect/>
          </a:stretch>
        </p:blipFill>
        <p:spPr bwMode="auto">
          <a:xfrm>
            <a:off x="1669122" y="1355542"/>
            <a:ext cx="5117456" cy="37879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1506" name="Picture 2"/>
          <p:cNvPicPr>
            <a:picLocks noChangeAspect="1" noChangeArrowheads="1"/>
          </p:cNvPicPr>
          <p:nvPr/>
        </p:nvPicPr>
        <p:blipFill>
          <a:blip r:embed="rId2"/>
          <a:srcRect/>
          <a:stretch>
            <a:fillRect/>
          </a:stretch>
        </p:blipFill>
        <p:spPr bwMode="auto">
          <a:xfrm>
            <a:off x="642910" y="1345970"/>
            <a:ext cx="5886461" cy="37261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2530" name="Picture 2"/>
          <p:cNvPicPr>
            <a:picLocks noChangeAspect="1" noChangeArrowheads="1"/>
          </p:cNvPicPr>
          <p:nvPr/>
        </p:nvPicPr>
        <p:blipFill>
          <a:blip r:embed="rId2"/>
          <a:srcRect/>
          <a:stretch>
            <a:fillRect/>
          </a:stretch>
        </p:blipFill>
        <p:spPr bwMode="auto">
          <a:xfrm>
            <a:off x="714348" y="1357304"/>
            <a:ext cx="4000500" cy="3676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3554" name="Picture 2"/>
          <p:cNvPicPr>
            <a:picLocks noChangeAspect="1" noChangeArrowheads="1"/>
          </p:cNvPicPr>
          <p:nvPr/>
        </p:nvPicPr>
        <p:blipFill>
          <a:blip r:embed="rId2"/>
          <a:srcRect/>
          <a:stretch>
            <a:fillRect/>
          </a:stretch>
        </p:blipFill>
        <p:spPr bwMode="auto">
          <a:xfrm>
            <a:off x="1704979" y="1288899"/>
            <a:ext cx="5081599" cy="3802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4578" name="Picture 2"/>
          <p:cNvPicPr>
            <a:picLocks noChangeAspect="1" noChangeArrowheads="1"/>
          </p:cNvPicPr>
          <p:nvPr/>
        </p:nvPicPr>
        <p:blipFill>
          <a:blip r:embed="rId2"/>
          <a:srcRect/>
          <a:stretch>
            <a:fillRect/>
          </a:stretch>
        </p:blipFill>
        <p:spPr bwMode="auto">
          <a:xfrm>
            <a:off x="638178" y="1421559"/>
            <a:ext cx="7720036" cy="27932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5602" name="Picture 2"/>
          <p:cNvPicPr>
            <a:picLocks noChangeAspect="1" noChangeArrowheads="1"/>
          </p:cNvPicPr>
          <p:nvPr/>
        </p:nvPicPr>
        <p:blipFill>
          <a:blip r:embed="rId2"/>
          <a:srcRect/>
          <a:stretch>
            <a:fillRect/>
          </a:stretch>
        </p:blipFill>
        <p:spPr bwMode="auto">
          <a:xfrm>
            <a:off x="628653" y="1374375"/>
            <a:ext cx="7300933" cy="34119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6626" name="Picture 2"/>
          <p:cNvPicPr>
            <a:picLocks noChangeAspect="1" noChangeArrowheads="1"/>
          </p:cNvPicPr>
          <p:nvPr/>
        </p:nvPicPr>
        <p:blipFill>
          <a:blip r:embed="rId2"/>
          <a:srcRect/>
          <a:stretch>
            <a:fillRect/>
          </a:stretch>
        </p:blipFill>
        <p:spPr bwMode="auto">
          <a:xfrm>
            <a:off x="700091" y="1449641"/>
            <a:ext cx="7229495" cy="31223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sp>
        <p:nvSpPr>
          <p:cNvPr id="4" name="TextBox 3"/>
          <p:cNvSpPr txBox="1"/>
          <p:nvPr/>
        </p:nvSpPr>
        <p:spPr>
          <a:xfrm>
            <a:off x="571504" y="1500180"/>
            <a:ext cx="8501090" cy="3231654"/>
          </a:xfrm>
          <a:prstGeom prst="rect">
            <a:avLst/>
          </a:prstGeom>
          <a:noFill/>
        </p:spPr>
        <p:txBody>
          <a:bodyPr wrap="square" rtlCol="0">
            <a:spAutoFit/>
          </a:bodyPr>
          <a:lstStyle/>
          <a:p>
            <a:pPr fontAlgn="base"/>
            <a:r>
              <a:rPr lang="en-US" sz="2400" b="1" dirty="0" smtClean="0"/>
              <a:t>Functional Cohesion</a:t>
            </a:r>
            <a:r>
              <a:rPr lang="en-US" sz="2400" dirty="0" smtClean="0"/>
              <a:t>:</a:t>
            </a:r>
            <a:r>
              <a:rPr lang="en-US" sz="2800" dirty="0" smtClean="0"/>
              <a:t> </a:t>
            </a:r>
            <a:r>
              <a:rPr lang="en-US" sz="2000" dirty="0" smtClean="0"/>
              <a:t>all elements contribute to a single, well-defined task, i.e. a function that performs exactly one operation </a:t>
            </a:r>
            <a:r>
              <a:rPr lang="en-US" sz="2000" dirty="0" err="1" smtClean="0">
                <a:solidFill>
                  <a:srgbClr val="FF0000"/>
                </a:solidFill>
              </a:rPr>
              <a:t>get_engine_temperature</a:t>
            </a:r>
            <a:r>
              <a:rPr lang="en-US" sz="2000" dirty="0" smtClean="0">
                <a:solidFill>
                  <a:srgbClr val="FF0000"/>
                </a:solidFill>
              </a:rPr>
              <a:t>()</a:t>
            </a:r>
            <a:r>
              <a:rPr lang="en-US" sz="2000" dirty="0" smtClean="0"/>
              <a:t>, </a:t>
            </a:r>
            <a:r>
              <a:rPr lang="en-US" sz="2000" dirty="0" err="1" smtClean="0">
                <a:solidFill>
                  <a:srgbClr val="FF0000"/>
                </a:solidFill>
              </a:rPr>
              <a:t>add_sales_tax</a:t>
            </a:r>
            <a:r>
              <a:rPr lang="en-US" sz="2000" dirty="0" smtClean="0">
                <a:solidFill>
                  <a:srgbClr val="FF0000"/>
                </a:solidFill>
              </a:rPr>
              <a:t>()</a:t>
            </a:r>
            <a:endParaRPr lang="en-US" sz="2400" dirty="0" smtClean="0">
              <a:solidFill>
                <a:srgbClr val="FF0000"/>
              </a:solidFill>
            </a:endParaRPr>
          </a:p>
          <a:p>
            <a:pPr fontAlgn="base"/>
            <a:endParaRPr lang="en-US" sz="2400" b="1" dirty="0" smtClean="0"/>
          </a:p>
          <a:p>
            <a:pPr fontAlgn="base"/>
            <a:r>
              <a:rPr lang="en-US" sz="2400" b="1" dirty="0" smtClean="0"/>
              <a:t>Informational Cohesion</a:t>
            </a:r>
            <a:r>
              <a:rPr lang="en-US" sz="2400" dirty="0" smtClean="0"/>
              <a:t>: </a:t>
            </a:r>
            <a:r>
              <a:rPr lang="en-US" sz="2000" dirty="0" smtClean="0"/>
              <a:t>a module performs a number of actions, each with its own entry point, with independent code for each action, all performed on the same data structure. Essentially an implementation of an abstract data type. i.e. define structure of </a:t>
            </a:r>
            <a:r>
              <a:rPr lang="en-US" sz="2000" dirty="0" err="1" smtClean="0">
                <a:solidFill>
                  <a:srgbClr val="0070C0"/>
                </a:solidFill>
              </a:rPr>
              <a:t>sales_region_table</a:t>
            </a:r>
            <a:r>
              <a:rPr lang="en-US" sz="2000" dirty="0" smtClean="0"/>
              <a:t> and its operators: </a:t>
            </a:r>
            <a:r>
              <a:rPr lang="en-US" sz="2000" dirty="0" err="1" smtClean="0">
                <a:solidFill>
                  <a:srgbClr val="FF0000"/>
                </a:solidFill>
              </a:rPr>
              <a:t>init_table</a:t>
            </a:r>
            <a:r>
              <a:rPr lang="en-US" sz="2000" dirty="0" smtClean="0">
                <a:solidFill>
                  <a:srgbClr val="FF0000"/>
                </a:solidFill>
              </a:rPr>
              <a:t>()</a:t>
            </a:r>
            <a:r>
              <a:rPr lang="en-US" sz="2000" dirty="0" smtClean="0"/>
              <a:t>, </a:t>
            </a:r>
            <a:r>
              <a:rPr lang="en-US" sz="2000" dirty="0" err="1" smtClean="0">
                <a:solidFill>
                  <a:srgbClr val="FF0000"/>
                </a:solidFill>
              </a:rPr>
              <a:t>update_table</a:t>
            </a:r>
            <a:r>
              <a:rPr lang="en-US" sz="2000" dirty="0" smtClean="0">
                <a:solidFill>
                  <a:srgbClr val="FF0000"/>
                </a:solidFill>
              </a:rPr>
              <a:t>()</a:t>
            </a:r>
            <a:r>
              <a:rPr lang="en-US" sz="2000" dirty="0" smtClean="0"/>
              <a:t>, </a:t>
            </a:r>
            <a:r>
              <a:rPr lang="en-US" sz="2000" dirty="0" err="1" smtClean="0">
                <a:solidFill>
                  <a:srgbClr val="FF0000"/>
                </a:solidFill>
              </a:rPr>
              <a:t>print_table</a:t>
            </a:r>
            <a:r>
              <a:rPr lang="en-US" sz="2000" dirty="0" smtClean="0">
                <a:solidFill>
                  <a:srgbClr val="FF0000"/>
                </a:solidFill>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sp>
        <p:nvSpPr>
          <p:cNvPr id="4" name="TextBox 3"/>
          <p:cNvSpPr txBox="1"/>
          <p:nvPr/>
        </p:nvSpPr>
        <p:spPr>
          <a:xfrm>
            <a:off x="571504" y="1500180"/>
            <a:ext cx="8501090" cy="3416320"/>
          </a:xfrm>
          <a:prstGeom prst="rect">
            <a:avLst/>
          </a:prstGeom>
          <a:noFill/>
        </p:spPr>
        <p:txBody>
          <a:bodyPr wrap="square" rtlCol="0">
            <a:spAutoFit/>
          </a:bodyPr>
          <a:lstStyle/>
          <a:p>
            <a:pPr fontAlgn="base"/>
            <a:r>
              <a:rPr lang="en-US" sz="2800" b="1" dirty="0" smtClean="0"/>
              <a:t>Sequential Cohesion </a:t>
            </a:r>
            <a:r>
              <a:rPr lang="en-US" sz="2800" dirty="0" smtClean="0"/>
              <a:t>: </a:t>
            </a:r>
            <a:r>
              <a:rPr lang="en-US" sz="2400" dirty="0" smtClean="0"/>
              <a:t>operations on same data in significant order; </a:t>
            </a:r>
            <a:r>
              <a:rPr lang="en-US" sz="2400" dirty="0" smtClean="0">
                <a:solidFill>
                  <a:srgbClr val="FF0000"/>
                </a:solidFill>
              </a:rPr>
              <a:t>output from one function is input to next</a:t>
            </a:r>
            <a:r>
              <a:rPr lang="en-US" sz="2400" dirty="0" smtClean="0"/>
              <a:t> (pipeline)</a:t>
            </a:r>
          </a:p>
          <a:p>
            <a:pPr fontAlgn="base"/>
            <a:endParaRPr lang="en-US" sz="2400" b="1" dirty="0" smtClean="0"/>
          </a:p>
          <a:p>
            <a:pPr fontAlgn="base"/>
            <a:r>
              <a:rPr lang="en-US" sz="2800" b="1" dirty="0" smtClean="0"/>
              <a:t>Communicational Cohesion </a:t>
            </a:r>
            <a:r>
              <a:rPr lang="en-US" sz="2800" dirty="0" smtClean="0"/>
              <a:t>: </a:t>
            </a:r>
            <a:r>
              <a:rPr lang="en-US" sz="2400" dirty="0" smtClean="0"/>
              <a:t>unrelated operations except need same data or input.</a:t>
            </a:r>
          </a:p>
          <a:p>
            <a:pPr fontAlgn="base"/>
            <a:endParaRPr lang="en-US" sz="2400" b="1" dirty="0" smtClean="0"/>
          </a:p>
          <a:p>
            <a:pPr fontAlgn="base"/>
            <a:r>
              <a:rPr lang="en-US" sz="2400" b="1" dirty="0" smtClean="0"/>
              <a:t>Procedural Cohesion </a:t>
            </a:r>
            <a:r>
              <a:rPr lang="en-US" sz="2400" dirty="0" smtClean="0"/>
              <a:t>: </a:t>
            </a:r>
            <a:r>
              <a:rPr lang="en-US" sz="2000" dirty="0" smtClean="0"/>
              <a:t>Elements involved in different but sequential activities, each on different data (usually could be trivially split into multiple modules along linear sequence boundaries).</a:t>
            </a:r>
            <a:endParaRPr lang="en-US" sz="2400"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50" name="Picture 2"/>
          <p:cNvPicPr>
            <a:picLocks noChangeAspect="1" noChangeArrowheads="1"/>
          </p:cNvPicPr>
          <p:nvPr/>
        </p:nvPicPr>
        <p:blipFill>
          <a:blip r:embed="rId2"/>
          <a:srcRect/>
          <a:stretch>
            <a:fillRect/>
          </a:stretch>
        </p:blipFill>
        <p:spPr bwMode="auto">
          <a:xfrm>
            <a:off x="1500166" y="1428742"/>
            <a:ext cx="5715040" cy="364789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sp>
        <p:nvSpPr>
          <p:cNvPr id="4" name="TextBox 3"/>
          <p:cNvSpPr txBox="1"/>
          <p:nvPr/>
        </p:nvSpPr>
        <p:spPr>
          <a:xfrm>
            <a:off x="571504" y="1500180"/>
            <a:ext cx="8501090" cy="2862322"/>
          </a:xfrm>
          <a:prstGeom prst="rect">
            <a:avLst/>
          </a:prstGeom>
          <a:noFill/>
        </p:spPr>
        <p:txBody>
          <a:bodyPr wrap="square" rtlCol="0">
            <a:spAutoFit/>
          </a:bodyPr>
          <a:lstStyle/>
          <a:p>
            <a:pPr fontAlgn="base"/>
            <a:r>
              <a:rPr lang="en-US" sz="2400" b="1" dirty="0" smtClean="0"/>
              <a:t>Coincidental Cohesion </a:t>
            </a:r>
            <a:r>
              <a:rPr lang="en-US" sz="2400" dirty="0" smtClean="0"/>
              <a:t>: (Worst) Module elements are unrelated.</a:t>
            </a:r>
          </a:p>
          <a:p>
            <a:pPr fontAlgn="base"/>
            <a:endParaRPr lang="en-US" sz="2400" dirty="0" smtClean="0"/>
          </a:p>
          <a:p>
            <a:pPr fontAlgn="base"/>
            <a:r>
              <a:rPr lang="en-US" sz="2400" b="1" dirty="0" smtClean="0"/>
              <a:t>Logical Cohesion : </a:t>
            </a:r>
            <a:r>
              <a:rPr lang="en-US" sz="2000" dirty="0" smtClean="0"/>
              <a:t>Elements perform similar activities as selected from outside module, i.e. by a flag that selects operation to perform (see also Command Object). i.e. body of function is one huge if-else/switch on operation flag.</a:t>
            </a:r>
          </a:p>
          <a:p>
            <a:pPr fontAlgn="base"/>
            <a:endParaRPr lang="en-US" sz="2000" dirty="0" smtClean="0"/>
          </a:p>
          <a:p>
            <a:pPr fontAlgn="base"/>
            <a:r>
              <a:rPr lang="en-US" sz="2400" b="1" dirty="0" smtClean="0"/>
              <a:t>Temporal Cohesion </a:t>
            </a:r>
            <a:r>
              <a:rPr lang="en-US" sz="2400" dirty="0" smtClean="0"/>
              <a:t>: </a:t>
            </a:r>
            <a:r>
              <a:rPr lang="en-US" sz="2000" dirty="0" smtClean="0"/>
              <a:t>operations related only by general time performed (i.e. initialization() or </a:t>
            </a:r>
            <a:r>
              <a:rPr lang="en-US" sz="2000" dirty="0" err="1" smtClean="0"/>
              <a:t>FatalErrorShutdown</a:t>
            </a:r>
            <a:r>
              <a:rPr lang="en-US" sz="2000" dirty="0" smtClean="0"/>
              <a:t>?())</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7650" name="Picture 2"/>
          <p:cNvPicPr>
            <a:picLocks noChangeAspect="1" noChangeArrowheads="1"/>
          </p:cNvPicPr>
          <p:nvPr/>
        </p:nvPicPr>
        <p:blipFill>
          <a:blip r:embed="rId2"/>
          <a:srcRect/>
          <a:stretch>
            <a:fillRect/>
          </a:stretch>
        </p:blipFill>
        <p:spPr bwMode="auto">
          <a:xfrm>
            <a:off x="1357290" y="1357304"/>
            <a:ext cx="5929354" cy="36916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6" name="Picture 2"/>
          <p:cNvPicPr>
            <a:picLocks noChangeAspect="1" noChangeArrowheads="1"/>
          </p:cNvPicPr>
          <p:nvPr/>
        </p:nvPicPr>
        <p:blipFill>
          <a:blip r:embed="rId2"/>
          <a:srcRect/>
          <a:stretch>
            <a:fillRect/>
          </a:stretch>
        </p:blipFill>
        <p:spPr bwMode="auto">
          <a:xfrm>
            <a:off x="1214414" y="1357303"/>
            <a:ext cx="5929354" cy="37684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50" name="Picture 2"/>
          <p:cNvPicPr>
            <a:picLocks noChangeAspect="1" noChangeArrowheads="1"/>
          </p:cNvPicPr>
          <p:nvPr/>
        </p:nvPicPr>
        <p:blipFill>
          <a:blip r:embed="rId2"/>
          <a:srcRect/>
          <a:stretch>
            <a:fillRect/>
          </a:stretch>
        </p:blipFill>
        <p:spPr bwMode="auto">
          <a:xfrm>
            <a:off x="1291009" y="1357304"/>
            <a:ext cx="5709883" cy="37861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3074" name="Picture 2"/>
          <p:cNvPicPr>
            <a:picLocks noChangeAspect="1" noChangeArrowheads="1"/>
          </p:cNvPicPr>
          <p:nvPr/>
        </p:nvPicPr>
        <p:blipFill>
          <a:blip r:embed="rId2"/>
          <a:srcRect/>
          <a:stretch>
            <a:fillRect/>
          </a:stretch>
        </p:blipFill>
        <p:spPr bwMode="auto">
          <a:xfrm>
            <a:off x="223838" y="1428742"/>
            <a:ext cx="8696325" cy="3400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4098" name="Picture 2"/>
          <p:cNvPicPr>
            <a:picLocks noChangeAspect="1" noChangeArrowheads="1"/>
          </p:cNvPicPr>
          <p:nvPr/>
        </p:nvPicPr>
        <p:blipFill>
          <a:blip r:embed="rId2"/>
          <a:srcRect/>
          <a:stretch>
            <a:fillRect/>
          </a:stretch>
        </p:blipFill>
        <p:spPr bwMode="auto">
          <a:xfrm>
            <a:off x="609603" y="1362674"/>
            <a:ext cx="7748611" cy="37333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5122" name="Picture 2"/>
          <p:cNvPicPr>
            <a:picLocks noChangeAspect="1" noChangeArrowheads="1"/>
          </p:cNvPicPr>
          <p:nvPr/>
        </p:nvPicPr>
        <p:blipFill>
          <a:blip r:embed="rId2"/>
          <a:srcRect/>
          <a:stretch>
            <a:fillRect/>
          </a:stretch>
        </p:blipFill>
        <p:spPr bwMode="auto">
          <a:xfrm>
            <a:off x="195263" y="1504950"/>
            <a:ext cx="8753475"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6146" name="Picture 2"/>
          <p:cNvPicPr>
            <a:picLocks noChangeAspect="1" noChangeArrowheads="1"/>
          </p:cNvPicPr>
          <p:nvPr/>
        </p:nvPicPr>
        <p:blipFill>
          <a:blip r:embed="rId2"/>
          <a:srcRect/>
          <a:stretch>
            <a:fillRect/>
          </a:stretch>
        </p:blipFill>
        <p:spPr bwMode="auto">
          <a:xfrm>
            <a:off x="714348" y="1393023"/>
            <a:ext cx="7072362" cy="353618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7170" name="Picture 2"/>
          <p:cNvPicPr>
            <a:picLocks noChangeAspect="1" noChangeArrowheads="1"/>
          </p:cNvPicPr>
          <p:nvPr/>
        </p:nvPicPr>
        <p:blipFill>
          <a:blip r:embed="rId2"/>
          <a:srcRect/>
          <a:stretch>
            <a:fillRect/>
          </a:stretch>
        </p:blipFill>
        <p:spPr bwMode="auto">
          <a:xfrm>
            <a:off x="609603" y="1314300"/>
            <a:ext cx="6743853" cy="382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8194" name="Picture 2"/>
          <p:cNvPicPr>
            <a:picLocks noChangeAspect="1" noChangeArrowheads="1"/>
          </p:cNvPicPr>
          <p:nvPr/>
        </p:nvPicPr>
        <p:blipFill>
          <a:blip r:embed="rId2"/>
          <a:srcRect/>
          <a:stretch>
            <a:fillRect/>
          </a:stretch>
        </p:blipFill>
        <p:spPr bwMode="auto">
          <a:xfrm>
            <a:off x="1352549" y="1428741"/>
            <a:ext cx="5862657" cy="3557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3074" name="Picture 2"/>
          <p:cNvPicPr>
            <a:picLocks noChangeAspect="1" noChangeArrowheads="1"/>
          </p:cNvPicPr>
          <p:nvPr/>
        </p:nvPicPr>
        <p:blipFill>
          <a:blip r:embed="rId2"/>
          <a:srcRect/>
          <a:stretch>
            <a:fillRect/>
          </a:stretch>
        </p:blipFill>
        <p:spPr bwMode="auto">
          <a:xfrm>
            <a:off x="685802" y="1387639"/>
            <a:ext cx="6172214" cy="36130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6" name="Picture 2"/>
          <p:cNvPicPr>
            <a:picLocks noChangeAspect="1" noChangeArrowheads="1"/>
          </p:cNvPicPr>
          <p:nvPr/>
        </p:nvPicPr>
        <p:blipFill>
          <a:blip r:embed="rId2"/>
          <a:srcRect/>
          <a:stretch>
            <a:fillRect/>
          </a:stretch>
        </p:blipFill>
        <p:spPr bwMode="auto">
          <a:xfrm>
            <a:off x="261970" y="214295"/>
            <a:ext cx="8643998" cy="474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50" name="Picture 2"/>
          <p:cNvPicPr>
            <a:picLocks noChangeAspect="1" noChangeArrowheads="1"/>
          </p:cNvPicPr>
          <p:nvPr/>
        </p:nvPicPr>
        <p:blipFill>
          <a:blip r:embed="rId2"/>
          <a:srcRect/>
          <a:stretch>
            <a:fillRect/>
          </a:stretch>
        </p:blipFill>
        <p:spPr bwMode="auto">
          <a:xfrm>
            <a:off x="214313" y="1385905"/>
            <a:ext cx="8715375" cy="3686175"/>
          </a:xfrm>
          <a:prstGeom prst="rect">
            <a:avLst/>
          </a:prstGeom>
          <a:noFill/>
          <a:ln w="9525">
            <a:noFill/>
            <a:miter lim="800000"/>
            <a:headEnd/>
            <a:tailEnd/>
          </a:ln>
          <a:effectLst/>
        </p:spPr>
      </p:pic>
      <p:sp>
        <p:nvSpPr>
          <p:cNvPr id="4" name="Rectangle 3"/>
          <p:cNvSpPr/>
          <p:nvPr/>
        </p:nvSpPr>
        <p:spPr>
          <a:xfrm>
            <a:off x="5372332" y="1785932"/>
            <a:ext cx="314327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3074" name="Picture 2"/>
          <p:cNvPicPr>
            <a:picLocks noChangeAspect="1" noChangeArrowheads="1"/>
          </p:cNvPicPr>
          <p:nvPr/>
        </p:nvPicPr>
        <p:blipFill>
          <a:blip r:embed="rId2"/>
          <a:srcRect/>
          <a:stretch>
            <a:fillRect/>
          </a:stretch>
        </p:blipFill>
        <p:spPr bwMode="auto">
          <a:xfrm>
            <a:off x="338138" y="1514490"/>
            <a:ext cx="8467725" cy="320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4098" name="Picture 2"/>
          <p:cNvPicPr>
            <a:picLocks noChangeAspect="1" noChangeArrowheads="1"/>
          </p:cNvPicPr>
          <p:nvPr/>
        </p:nvPicPr>
        <p:blipFill>
          <a:blip r:embed="rId2"/>
          <a:srcRect/>
          <a:stretch>
            <a:fillRect/>
          </a:stretch>
        </p:blipFill>
        <p:spPr bwMode="auto">
          <a:xfrm>
            <a:off x="285720" y="1576397"/>
            <a:ext cx="8639175" cy="2352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5122" name="Picture 2"/>
          <p:cNvPicPr>
            <a:picLocks noChangeAspect="1" noChangeArrowheads="1"/>
          </p:cNvPicPr>
          <p:nvPr/>
        </p:nvPicPr>
        <p:blipFill>
          <a:blip r:embed="rId2"/>
          <a:srcRect/>
          <a:stretch>
            <a:fillRect/>
          </a:stretch>
        </p:blipFill>
        <p:spPr bwMode="auto">
          <a:xfrm>
            <a:off x="252413" y="1428766"/>
            <a:ext cx="8639175" cy="3429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6" name="Picture 2"/>
          <p:cNvPicPr>
            <a:picLocks noChangeAspect="1" noChangeArrowheads="1"/>
          </p:cNvPicPr>
          <p:nvPr/>
        </p:nvPicPr>
        <p:blipFill>
          <a:blip r:embed="rId2"/>
          <a:srcRect/>
          <a:stretch>
            <a:fillRect/>
          </a:stretch>
        </p:blipFill>
        <p:spPr bwMode="auto">
          <a:xfrm>
            <a:off x="528666" y="1571640"/>
            <a:ext cx="8115300" cy="3143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50" name="Picture 2"/>
          <p:cNvPicPr>
            <a:picLocks noChangeAspect="1" noChangeArrowheads="1"/>
          </p:cNvPicPr>
          <p:nvPr/>
        </p:nvPicPr>
        <p:blipFill>
          <a:blip r:embed="rId2"/>
          <a:srcRect/>
          <a:stretch>
            <a:fillRect/>
          </a:stretch>
        </p:blipFill>
        <p:spPr bwMode="auto">
          <a:xfrm>
            <a:off x="571529" y="1571618"/>
            <a:ext cx="8143875" cy="3095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3074" name="Picture 2"/>
          <p:cNvPicPr>
            <a:picLocks noChangeAspect="1" noChangeArrowheads="1"/>
          </p:cNvPicPr>
          <p:nvPr/>
        </p:nvPicPr>
        <p:blipFill>
          <a:blip r:embed="rId2"/>
          <a:srcRect/>
          <a:stretch>
            <a:fillRect/>
          </a:stretch>
        </p:blipFill>
        <p:spPr bwMode="auto">
          <a:xfrm>
            <a:off x="428596" y="1428767"/>
            <a:ext cx="8553450" cy="3571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4098" name="Picture 2"/>
          <p:cNvPicPr>
            <a:picLocks noChangeAspect="1" noChangeArrowheads="1"/>
          </p:cNvPicPr>
          <p:nvPr/>
        </p:nvPicPr>
        <p:blipFill>
          <a:blip r:embed="rId2"/>
          <a:srcRect/>
          <a:stretch>
            <a:fillRect/>
          </a:stretch>
        </p:blipFill>
        <p:spPr bwMode="auto">
          <a:xfrm>
            <a:off x="28575" y="1471622"/>
            <a:ext cx="9086850" cy="2457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5122" name="Picture 2"/>
          <p:cNvPicPr>
            <a:picLocks noChangeAspect="1" noChangeArrowheads="1"/>
          </p:cNvPicPr>
          <p:nvPr/>
        </p:nvPicPr>
        <p:blipFill>
          <a:blip r:embed="rId2"/>
          <a:srcRect/>
          <a:stretch>
            <a:fillRect/>
          </a:stretch>
        </p:blipFill>
        <p:spPr bwMode="auto">
          <a:xfrm>
            <a:off x="257175" y="1500180"/>
            <a:ext cx="8629650" cy="2962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4098" name="Picture 2"/>
          <p:cNvPicPr>
            <a:picLocks noChangeAspect="1" noChangeArrowheads="1"/>
          </p:cNvPicPr>
          <p:nvPr/>
        </p:nvPicPr>
        <p:blipFill>
          <a:blip r:embed="rId2"/>
          <a:srcRect/>
          <a:stretch>
            <a:fillRect/>
          </a:stretch>
        </p:blipFill>
        <p:spPr bwMode="auto">
          <a:xfrm>
            <a:off x="714348" y="1357318"/>
            <a:ext cx="6215106" cy="3673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6146" name="Picture 2"/>
          <p:cNvPicPr>
            <a:picLocks noChangeAspect="1" noChangeArrowheads="1"/>
          </p:cNvPicPr>
          <p:nvPr/>
        </p:nvPicPr>
        <p:blipFill>
          <a:blip r:embed="rId2"/>
          <a:srcRect/>
          <a:stretch>
            <a:fillRect/>
          </a:stretch>
        </p:blipFill>
        <p:spPr bwMode="auto">
          <a:xfrm>
            <a:off x="242888" y="1462104"/>
            <a:ext cx="8658225" cy="3467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7170" name="Picture 2"/>
          <p:cNvPicPr>
            <a:picLocks noChangeAspect="1" noChangeArrowheads="1"/>
          </p:cNvPicPr>
          <p:nvPr/>
        </p:nvPicPr>
        <p:blipFill>
          <a:blip r:embed="rId2"/>
          <a:srcRect/>
          <a:stretch>
            <a:fillRect/>
          </a:stretch>
        </p:blipFill>
        <p:spPr bwMode="auto">
          <a:xfrm>
            <a:off x="514352" y="1312029"/>
            <a:ext cx="7272358" cy="37717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8194" name="Picture 2"/>
          <p:cNvPicPr>
            <a:picLocks noChangeAspect="1" noChangeArrowheads="1"/>
          </p:cNvPicPr>
          <p:nvPr/>
        </p:nvPicPr>
        <p:blipFill>
          <a:blip r:embed="rId2"/>
          <a:srcRect/>
          <a:stretch>
            <a:fillRect/>
          </a:stretch>
        </p:blipFill>
        <p:spPr bwMode="auto">
          <a:xfrm>
            <a:off x="785786" y="1372088"/>
            <a:ext cx="7377137" cy="36285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9218" name="Picture 2"/>
          <p:cNvPicPr>
            <a:picLocks noChangeAspect="1" noChangeArrowheads="1"/>
          </p:cNvPicPr>
          <p:nvPr/>
        </p:nvPicPr>
        <p:blipFill>
          <a:blip r:embed="rId2"/>
          <a:srcRect/>
          <a:stretch>
            <a:fillRect/>
          </a:stretch>
        </p:blipFill>
        <p:spPr bwMode="auto">
          <a:xfrm>
            <a:off x="2000232" y="1500180"/>
            <a:ext cx="4667250" cy="3276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0242" name="Picture 2"/>
          <p:cNvPicPr>
            <a:picLocks noChangeAspect="1" noChangeArrowheads="1"/>
          </p:cNvPicPr>
          <p:nvPr/>
        </p:nvPicPr>
        <p:blipFill>
          <a:blip r:embed="rId2"/>
          <a:srcRect/>
          <a:stretch>
            <a:fillRect/>
          </a:stretch>
        </p:blipFill>
        <p:spPr bwMode="auto">
          <a:xfrm>
            <a:off x="590553" y="1342739"/>
            <a:ext cx="7626637" cy="380076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1266" name="Picture 2"/>
          <p:cNvPicPr>
            <a:picLocks noChangeAspect="1" noChangeArrowheads="1"/>
          </p:cNvPicPr>
          <p:nvPr/>
        </p:nvPicPr>
        <p:blipFill>
          <a:blip r:embed="rId2"/>
          <a:srcRect/>
          <a:stretch>
            <a:fillRect/>
          </a:stretch>
        </p:blipFill>
        <p:spPr bwMode="auto">
          <a:xfrm>
            <a:off x="595313" y="1335171"/>
            <a:ext cx="6820299" cy="38083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2290" name="Picture 2"/>
          <p:cNvPicPr>
            <a:picLocks noChangeAspect="1" noChangeArrowheads="1"/>
          </p:cNvPicPr>
          <p:nvPr/>
        </p:nvPicPr>
        <p:blipFill>
          <a:blip r:embed="rId2"/>
          <a:srcRect/>
          <a:stretch>
            <a:fillRect/>
          </a:stretch>
        </p:blipFill>
        <p:spPr bwMode="auto">
          <a:xfrm>
            <a:off x="442944" y="1524016"/>
            <a:ext cx="8629650" cy="3333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3314" name="Picture 2"/>
          <p:cNvPicPr>
            <a:picLocks noChangeAspect="1" noChangeArrowheads="1"/>
          </p:cNvPicPr>
          <p:nvPr/>
        </p:nvPicPr>
        <p:blipFill>
          <a:blip r:embed="rId2"/>
          <a:srcRect/>
          <a:stretch>
            <a:fillRect/>
          </a:stretch>
        </p:blipFill>
        <p:spPr bwMode="auto">
          <a:xfrm>
            <a:off x="1357290" y="1301413"/>
            <a:ext cx="6158336" cy="38420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4338" name="Picture 2"/>
          <p:cNvPicPr>
            <a:picLocks noChangeAspect="1" noChangeArrowheads="1"/>
          </p:cNvPicPr>
          <p:nvPr/>
        </p:nvPicPr>
        <p:blipFill>
          <a:blip r:embed="rId2"/>
          <a:srcRect/>
          <a:stretch>
            <a:fillRect/>
          </a:stretch>
        </p:blipFill>
        <p:spPr bwMode="auto">
          <a:xfrm>
            <a:off x="628653" y="1326023"/>
            <a:ext cx="7287910" cy="38174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5362" name="Picture 2"/>
          <p:cNvPicPr>
            <a:picLocks noChangeAspect="1" noChangeArrowheads="1"/>
          </p:cNvPicPr>
          <p:nvPr/>
        </p:nvPicPr>
        <p:blipFill>
          <a:blip r:embed="rId2"/>
          <a:srcRect/>
          <a:stretch>
            <a:fillRect/>
          </a:stretch>
        </p:blipFill>
        <p:spPr bwMode="auto">
          <a:xfrm>
            <a:off x="228600" y="1514491"/>
            <a:ext cx="8686800" cy="3343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5122" name="Picture 2"/>
          <p:cNvPicPr>
            <a:picLocks noChangeAspect="1" noChangeArrowheads="1"/>
          </p:cNvPicPr>
          <p:nvPr/>
        </p:nvPicPr>
        <p:blipFill>
          <a:blip r:embed="rId2"/>
          <a:srcRect/>
          <a:stretch>
            <a:fillRect/>
          </a:stretch>
        </p:blipFill>
        <p:spPr bwMode="auto">
          <a:xfrm>
            <a:off x="647703" y="1399182"/>
            <a:ext cx="6281751" cy="368240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6386" name="Picture 2"/>
          <p:cNvPicPr>
            <a:picLocks noChangeAspect="1" noChangeArrowheads="1"/>
          </p:cNvPicPr>
          <p:nvPr/>
        </p:nvPicPr>
        <p:blipFill>
          <a:blip r:embed="rId2"/>
          <a:srcRect/>
          <a:stretch>
            <a:fillRect/>
          </a:stretch>
        </p:blipFill>
        <p:spPr bwMode="auto">
          <a:xfrm>
            <a:off x="500034" y="142858"/>
            <a:ext cx="7143770" cy="92869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1428728" y="1336845"/>
            <a:ext cx="5857916" cy="37677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7410" name="Picture 2"/>
          <p:cNvPicPr>
            <a:picLocks noChangeAspect="1" noChangeArrowheads="1"/>
          </p:cNvPicPr>
          <p:nvPr/>
        </p:nvPicPr>
        <p:blipFill>
          <a:blip r:embed="rId2"/>
          <a:srcRect/>
          <a:stretch>
            <a:fillRect/>
          </a:stretch>
        </p:blipFill>
        <p:spPr bwMode="auto">
          <a:xfrm>
            <a:off x="461994" y="1433529"/>
            <a:ext cx="8610600" cy="34956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8434" name="Picture 2"/>
          <p:cNvPicPr>
            <a:picLocks noChangeAspect="1" noChangeArrowheads="1"/>
          </p:cNvPicPr>
          <p:nvPr/>
        </p:nvPicPr>
        <p:blipFill>
          <a:blip r:embed="rId2"/>
          <a:srcRect/>
          <a:stretch>
            <a:fillRect/>
          </a:stretch>
        </p:blipFill>
        <p:spPr bwMode="auto">
          <a:xfrm>
            <a:off x="2347914" y="1297741"/>
            <a:ext cx="3509970" cy="382777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19458" name="Picture 2"/>
          <p:cNvPicPr>
            <a:picLocks noChangeAspect="1" noChangeArrowheads="1"/>
          </p:cNvPicPr>
          <p:nvPr/>
        </p:nvPicPr>
        <p:blipFill>
          <a:blip r:embed="rId2"/>
          <a:srcRect/>
          <a:stretch>
            <a:fillRect/>
          </a:stretch>
        </p:blipFill>
        <p:spPr bwMode="auto">
          <a:xfrm>
            <a:off x="595315" y="1353759"/>
            <a:ext cx="7905775" cy="371832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0482" name="Picture 2"/>
          <p:cNvPicPr>
            <a:picLocks noChangeAspect="1" noChangeArrowheads="1"/>
          </p:cNvPicPr>
          <p:nvPr/>
        </p:nvPicPr>
        <p:blipFill>
          <a:blip r:embed="rId2"/>
          <a:srcRect/>
          <a:stretch>
            <a:fillRect/>
          </a:stretch>
        </p:blipFill>
        <p:spPr bwMode="auto">
          <a:xfrm>
            <a:off x="547719" y="1428742"/>
            <a:ext cx="8524875" cy="26289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1506" name="Picture 2"/>
          <p:cNvPicPr>
            <a:picLocks noChangeAspect="1" noChangeArrowheads="1"/>
          </p:cNvPicPr>
          <p:nvPr/>
        </p:nvPicPr>
        <p:blipFill>
          <a:blip r:embed="rId2"/>
          <a:srcRect/>
          <a:stretch>
            <a:fillRect/>
          </a:stretch>
        </p:blipFill>
        <p:spPr bwMode="auto">
          <a:xfrm>
            <a:off x="442944" y="1433523"/>
            <a:ext cx="8629650" cy="26384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2530" name="Picture 2"/>
          <p:cNvPicPr>
            <a:picLocks noChangeAspect="1" noChangeArrowheads="1"/>
          </p:cNvPicPr>
          <p:nvPr/>
        </p:nvPicPr>
        <p:blipFill>
          <a:blip r:embed="rId2"/>
          <a:srcRect/>
          <a:stretch>
            <a:fillRect/>
          </a:stretch>
        </p:blipFill>
        <p:spPr bwMode="auto">
          <a:xfrm>
            <a:off x="595315" y="1357304"/>
            <a:ext cx="7334730" cy="378619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3554" name="Picture 2"/>
          <p:cNvPicPr>
            <a:picLocks noChangeAspect="1" noChangeArrowheads="1"/>
          </p:cNvPicPr>
          <p:nvPr/>
        </p:nvPicPr>
        <p:blipFill>
          <a:blip r:embed="rId2"/>
          <a:srcRect/>
          <a:stretch>
            <a:fillRect/>
          </a:stretch>
        </p:blipFill>
        <p:spPr bwMode="auto">
          <a:xfrm>
            <a:off x="571472" y="1285866"/>
            <a:ext cx="6562328" cy="385763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4578" name="Picture 2"/>
          <p:cNvPicPr>
            <a:picLocks noChangeAspect="1" noChangeArrowheads="1"/>
          </p:cNvPicPr>
          <p:nvPr/>
        </p:nvPicPr>
        <p:blipFill>
          <a:blip r:embed="rId2"/>
          <a:srcRect/>
          <a:stretch>
            <a:fillRect/>
          </a:stretch>
        </p:blipFill>
        <p:spPr bwMode="auto">
          <a:xfrm>
            <a:off x="261938" y="1423988"/>
            <a:ext cx="8620125" cy="22955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5602" name="Picture 2"/>
          <p:cNvPicPr>
            <a:picLocks noChangeAspect="1" noChangeArrowheads="1"/>
          </p:cNvPicPr>
          <p:nvPr/>
        </p:nvPicPr>
        <p:blipFill>
          <a:blip r:embed="rId2"/>
          <a:srcRect/>
          <a:stretch>
            <a:fillRect/>
          </a:stretch>
        </p:blipFill>
        <p:spPr bwMode="auto">
          <a:xfrm>
            <a:off x="614365" y="1311362"/>
            <a:ext cx="6516098" cy="38321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6146" name="Picture 2"/>
          <p:cNvPicPr>
            <a:picLocks noChangeAspect="1" noChangeArrowheads="1"/>
          </p:cNvPicPr>
          <p:nvPr/>
        </p:nvPicPr>
        <p:blipFill>
          <a:blip r:embed="rId2"/>
          <a:srcRect/>
          <a:stretch>
            <a:fillRect/>
          </a:stretch>
        </p:blipFill>
        <p:spPr bwMode="auto">
          <a:xfrm>
            <a:off x="571472" y="1428742"/>
            <a:ext cx="4400550" cy="302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6627" name="Picture 3"/>
          <p:cNvPicPr>
            <a:picLocks noChangeAspect="1" noChangeArrowheads="1"/>
          </p:cNvPicPr>
          <p:nvPr/>
        </p:nvPicPr>
        <p:blipFill>
          <a:blip r:embed="rId2"/>
          <a:srcRect/>
          <a:stretch>
            <a:fillRect/>
          </a:stretch>
        </p:blipFill>
        <p:spPr bwMode="auto">
          <a:xfrm>
            <a:off x="571472" y="1262963"/>
            <a:ext cx="6354381" cy="3880537"/>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27650" name="Picture 2"/>
          <p:cNvPicPr>
            <a:picLocks noChangeAspect="1" noChangeArrowheads="1"/>
          </p:cNvPicPr>
          <p:nvPr/>
        </p:nvPicPr>
        <p:blipFill>
          <a:blip r:embed="rId2"/>
          <a:srcRect/>
          <a:stretch>
            <a:fillRect/>
          </a:stretch>
        </p:blipFill>
        <p:spPr bwMode="auto">
          <a:xfrm>
            <a:off x="642910" y="1357304"/>
            <a:ext cx="6552014" cy="376093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Design</a:t>
            </a:r>
            <a:endParaRPr lang="en-GB" sz="2800" b="1" dirty="0"/>
          </a:p>
        </p:txBody>
      </p:sp>
      <p:pic>
        <p:nvPicPr>
          <p:cNvPr id="28674" name="Picture 2"/>
          <p:cNvPicPr>
            <a:picLocks noChangeAspect="1" noChangeArrowheads="1"/>
          </p:cNvPicPr>
          <p:nvPr/>
        </p:nvPicPr>
        <p:blipFill>
          <a:blip r:embed="rId2"/>
          <a:srcRect/>
          <a:stretch>
            <a:fillRect/>
          </a:stretch>
        </p:blipFill>
        <p:spPr bwMode="auto">
          <a:xfrm>
            <a:off x="3643306" y="142858"/>
            <a:ext cx="5214974" cy="477972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1027" name="Picture 3"/>
          <p:cNvPicPr>
            <a:picLocks noChangeAspect="1" noChangeArrowheads="1"/>
          </p:cNvPicPr>
          <p:nvPr/>
        </p:nvPicPr>
        <p:blipFill>
          <a:blip r:embed="rId2"/>
          <a:srcRect/>
          <a:stretch>
            <a:fillRect/>
          </a:stretch>
        </p:blipFill>
        <p:spPr bwMode="auto">
          <a:xfrm>
            <a:off x="2181225" y="357172"/>
            <a:ext cx="6962775" cy="43910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2050" name="Picture 2"/>
          <p:cNvPicPr>
            <a:picLocks noChangeAspect="1" noChangeArrowheads="1"/>
          </p:cNvPicPr>
          <p:nvPr/>
        </p:nvPicPr>
        <p:blipFill>
          <a:blip r:embed="rId2"/>
          <a:srcRect/>
          <a:stretch>
            <a:fillRect/>
          </a:stretch>
        </p:blipFill>
        <p:spPr bwMode="auto">
          <a:xfrm>
            <a:off x="2357422" y="142858"/>
            <a:ext cx="6377005" cy="486057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3074" name="Picture 2"/>
          <p:cNvPicPr>
            <a:picLocks noChangeAspect="1" noChangeArrowheads="1"/>
          </p:cNvPicPr>
          <p:nvPr/>
        </p:nvPicPr>
        <p:blipFill>
          <a:blip r:embed="rId2"/>
          <a:srcRect/>
          <a:stretch>
            <a:fillRect/>
          </a:stretch>
        </p:blipFill>
        <p:spPr bwMode="auto">
          <a:xfrm>
            <a:off x="2143140" y="85942"/>
            <a:ext cx="6929454" cy="49861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4098" name="Picture 2"/>
          <p:cNvPicPr>
            <a:picLocks noChangeAspect="1" noChangeArrowheads="1"/>
          </p:cNvPicPr>
          <p:nvPr/>
        </p:nvPicPr>
        <p:blipFill>
          <a:blip r:embed="rId2"/>
          <a:srcRect/>
          <a:stretch>
            <a:fillRect/>
          </a:stretch>
        </p:blipFill>
        <p:spPr bwMode="auto">
          <a:xfrm>
            <a:off x="2357422" y="214296"/>
            <a:ext cx="6410325" cy="469582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5122" name="Picture 2"/>
          <p:cNvPicPr>
            <a:picLocks noChangeAspect="1" noChangeArrowheads="1"/>
          </p:cNvPicPr>
          <p:nvPr/>
        </p:nvPicPr>
        <p:blipFill>
          <a:blip r:embed="rId2"/>
          <a:srcRect/>
          <a:stretch>
            <a:fillRect/>
          </a:stretch>
        </p:blipFill>
        <p:spPr bwMode="auto">
          <a:xfrm>
            <a:off x="2428860" y="0"/>
            <a:ext cx="6480631" cy="51435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6146" name="Picture 2"/>
          <p:cNvPicPr>
            <a:picLocks noChangeAspect="1" noChangeArrowheads="1"/>
          </p:cNvPicPr>
          <p:nvPr/>
        </p:nvPicPr>
        <p:blipFill>
          <a:blip r:embed="rId2"/>
          <a:srcRect/>
          <a:stretch>
            <a:fillRect/>
          </a:stretch>
        </p:blipFill>
        <p:spPr bwMode="auto">
          <a:xfrm>
            <a:off x="2305080" y="461963"/>
            <a:ext cx="6553200" cy="42195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7170" name="Picture 2"/>
          <p:cNvPicPr>
            <a:picLocks noChangeAspect="1" noChangeArrowheads="1"/>
          </p:cNvPicPr>
          <p:nvPr/>
        </p:nvPicPr>
        <p:blipFill>
          <a:blip r:embed="rId2"/>
          <a:srcRect/>
          <a:stretch>
            <a:fillRect/>
          </a:stretch>
        </p:blipFill>
        <p:spPr bwMode="auto">
          <a:xfrm>
            <a:off x="2369225" y="1"/>
            <a:ext cx="6560493" cy="514350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7170" name="Picture 2"/>
          <p:cNvPicPr>
            <a:picLocks noChangeAspect="1" noChangeArrowheads="1"/>
          </p:cNvPicPr>
          <p:nvPr/>
        </p:nvPicPr>
        <p:blipFill>
          <a:blip r:embed="rId2"/>
          <a:srcRect/>
          <a:stretch>
            <a:fillRect/>
          </a:stretch>
        </p:blipFill>
        <p:spPr bwMode="auto">
          <a:xfrm>
            <a:off x="600078" y="1357304"/>
            <a:ext cx="7758136" cy="3695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8194" name="Picture 2"/>
          <p:cNvPicPr>
            <a:picLocks noChangeAspect="1" noChangeArrowheads="1"/>
          </p:cNvPicPr>
          <p:nvPr/>
        </p:nvPicPr>
        <p:blipFill>
          <a:blip r:embed="rId2"/>
          <a:srcRect/>
          <a:stretch>
            <a:fillRect/>
          </a:stretch>
        </p:blipFill>
        <p:spPr bwMode="auto">
          <a:xfrm>
            <a:off x="2571736" y="150198"/>
            <a:ext cx="6243657" cy="485044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10242" name="Picture 2"/>
          <p:cNvPicPr>
            <a:picLocks noChangeAspect="1" noChangeArrowheads="1"/>
          </p:cNvPicPr>
          <p:nvPr/>
        </p:nvPicPr>
        <p:blipFill>
          <a:blip r:embed="rId2"/>
          <a:srcRect/>
          <a:stretch>
            <a:fillRect/>
          </a:stretch>
        </p:blipFill>
        <p:spPr bwMode="auto">
          <a:xfrm>
            <a:off x="804866" y="0"/>
            <a:ext cx="7410472" cy="508050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11266" name="Picture 2"/>
          <p:cNvPicPr>
            <a:picLocks noChangeAspect="1" noChangeArrowheads="1"/>
          </p:cNvPicPr>
          <p:nvPr/>
        </p:nvPicPr>
        <p:blipFill>
          <a:blip r:embed="rId2"/>
          <a:srcRect/>
          <a:stretch>
            <a:fillRect/>
          </a:stretch>
        </p:blipFill>
        <p:spPr bwMode="auto">
          <a:xfrm>
            <a:off x="142844" y="1"/>
            <a:ext cx="8889413" cy="51435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sz="2800" b="1" dirty="0" smtClean="0"/>
              <a:t>Software </a:t>
            </a:r>
            <a:br>
              <a:rPr lang="en-GB" sz="2800" b="1" dirty="0" smtClean="0"/>
            </a:br>
            <a:r>
              <a:rPr lang="en-GB" sz="2800" b="1" dirty="0" smtClean="0"/>
              <a:t>Design</a:t>
            </a:r>
            <a:endParaRPr lang="en-GB" sz="2800" b="1" dirty="0"/>
          </a:p>
        </p:txBody>
      </p:sp>
      <p:pic>
        <p:nvPicPr>
          <p:cNvPr id="12290" name="Picture 2"/>
          <p:cNvPicPr>
            <a:picLocks noChangeAspect="1" noChangeArrowheads="1"/>
          </p:cNvPicPr>
          <p:nvPr/>
        </p:nvPicPr>
        <p:blipFill>
          <a:blip r:embed="rId2"/>
          <a:srcRect/>
          <a:stretch>
            <a:fillRect/>
          </a:stretch>
        </p:blipFill>
        <p:spPr bwMode="auto">
          <a:xfrm>
            <a:off x="271463" y="1438291"/>
            <a:ext cx="8601075" cy="34194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GB" dirty="0" smtClean="0"/>
              <a:t>Software Design</a:t>
            </a:r>
            <a:endParaRPr lang="en-GB" dirty="0"/>
          </a:p>
        </p:txBody>
      </p:sp>
      <p:pic>
        <p:nvPicPr>
          <p:cNvPr id="8194" name="Picture 2"/>
          <p:cNvPicPr>
            <a:picLocks noChangeAspect="1" noChangeArrowheads="1"/>
          </p:cNvPicPr>
          <p:nvPr/>
        </p:nvPicPr>
        <p:blipFill>
          <a:blip r:embed="rId2"/>
          <a:srcRect/>
          <a:stretch>
            <a:fillRect/>
          </a:stretch>
        </p:blipFill>
        <p:spPr bwMode="auto">
          <a:xfrm>
            <a:off x="642910" y="1428741"/>
            <a:ext cx="6929486" cy="36271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txDef>
      <a:spPr>
        <a:noFill/>
      </a:spPr>
      <a:bodyPr wrap="square" rtlCol="0">
        <a:spAutoFit/>
      </a:bodyPr>
      <a:lstStyle>
        <a:defPPr>
          <a:lnSpc>
            <a:spcPct val="90000"/>
          </a:lnSpc>
          <a:spcBef>
            <a:spcPct val="25000"/>
          </a:spcBef>
          <a:defRPr sz="2400" b="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373</Words>
  <Application>Microsoft Office PowerPoint</Application>
  <PresentationFormat>On-screen Show (16:9)</PresentationFormat>
  <Paragraphs>97</Paragraphs>
  <Slides>83</Slides>
  <Notes>0</Notes>
  <HiddenSlides>20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WidescreenPresentation</vt:lpstr>
      <vt:lpstr>Slide 1</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lpstr>Software  Design</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2013-04-04T13:40:29Z</dcterms:created>
  <dcterms:modified xsi:type="dcterms:W3CDTF">2016-02-25T04:02:22Z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